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AA47E-51CC-40D9-B9FC-9CAF5C73448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54B70B-64A2-4098-9841-B3DE285A62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Increase lift ticket price by $4.00 this season</a:t>
          </a:r>
        </a:p>
      </dgm:t>
    </dgm:pt>
    <dgm:pt modelId="{4653BC5D-FBFE-4AEC-A15F-035C6FD6EFE6}" type="parTrans" cxnId="{0D90CE67-A9E5-45B3-98CB-42A0EAEFD219}">
      <dgm:prSet/>
      <dgm:spPr/>
      <dgm:t>
        <a:bodyPr/>
        <a:lstStyle/>
        <a:p>
          <a:endParaRPr lang="en-US"/>
        </a:p>
      </dgm:t>
    </dgm:pt>
    <dgm:pt modelId="{B7980FFE-EFC1-480B-A0EA-33172AC2FEDF}" type="sibTrans" cxnId="{0D90CE67-A9E5-45B3-98CB-42A0EAEFD2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95C54F-6911-45E3-B65E-373F757AAC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Increase vertical drop by adding another chair lift next season</a:t>
          </a:r>
        </a:p>
      </dgm:t>
    </dgm:pt>
    <dgm:pt modelId="{211B44D6-4DB8-4436-A744-53F9420B48C3}" type="parTrans" cxnId="{1D833940-94D5-4357-983C-497E5DDF648A}">
      <dgm:prSet/>
      <dgm:spPr/>
      <dgm:t>
        <a:bodyPr/>
        <a:lstStyle/>
        <a:p>
          <a:endParaRPr lang="en-US"/>
        </a:p>
      </dgm:t>
    </dgm:pt>
    <dgm:pt modelId="{D30E4567-48F8-40F5-8D62-C189A274E2B8}" type="sibTrans" cxnId="{1D833940-94D5-4357-983C-497E5DDF648A}">
      <dgm:prSet/>
      <dgm:spPr/>
      <dgm:t>
        <a:bodyPr/>
        <a:lstStyle/>
        <a:p>
          <a:endParaRPr lang="en-US"/>
        </a:p>
      </dgm:t>
    </dgm:pt>
    <dgm:pt modelId="{A3AB2247-0894-44DF-887C-B266B30E7DFB}" type="pres">
      <dgm:prSet presAssocID="{8D5AA47E-51CC-40D9-B9FC-9CAF5C73448C}" presName="root" presStyleCnt="0">
        <dgm:presLayoutVars>
          <dgm:dir/>
          <dgm:resizeHandles val="exact"/>
        </dgm:presLayoutVars>
      </dgm:prSet>
      <dgm:spPr/>
    </dgm:pt>
    <dgm:pt modelId="{AB88935E-8758-45EF-AB6B-6748B77AE698}" type="pres">
      <dgm:prSet presAssocID="{8D5AA47E-51CC-40D9-B9FC-9CAF5C73448C}" presName="container" presStyleCnt="0">
        <dgm:presLayoutVars>
          <dgm:dir/>
          <dgm:resizeHandles val="exact"/>
        </dgm:presLayoutVars>
      </dgm:prSet>
      <dgm:spPr/>
    </dgm:pt>
    <dgm:pt modelId="{9EA235EC-783E-4030-B09D-D3DA088A0ACF}" type="pres">
      <dgm:prSet presAssocID="{C154B70B-64A2-4098-9841-B3DE285A62C1}" presName="compNode" presStyleCnt="0"/>
      <dgm:spPr/>
    </dgm:pt>
    <dgm:pt modelId="{CB1F7915-4AED-4316-A2BE-CFA4B4DE9CA6}" type="pres">
      <dgm:prSet presAssocID="{C154B70B-64A2-4098-9841-B3DE285A62C1}" presName="iconBgRect" presStyleLbl="bgShp" presStyleIdx="0" presStyleCnt="2"/>
      <dgm:spPr>
        <a:solidFill>
          <a:schemeClr val="accent6">
            <a:lumMod val="20000"/>
            <a:lumOff val="80000"/>
          </a:schemeClr>
        </a:solidFill>
      </dgm:spPr>
    </dgm:pt>
    <dgm:pt modelId="{08D62A22-9CA9-43E8-A516-09F9B7953EB4}" type="pres">
      <dgm:prSet presAssocID="{C154B70B-64A2-4098-9841-B3DE285A62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g"/>
        </a:ext>
      </dgm:extLst>
    </dgm:pt>
    <dgm:pt modelId="{7753EF08-34D0-4D57-801B-686EE8E1E0CE}" type="pres">
      <dgm:prSet presAssocID="{C154B70B-64A2-4098-9841-B3DE285A62C1}" presName="spaceRect" presStyleCnt="0"/>
      <dgm:spPr/>
    </dgm:pt>
    <dgm:pt modelId="{5E790001-AEBD-4438-9871-6691471B4929}" type="pres">
      <dgm:prSet presAssocID="{C154B70B-64A2-4098-9841-B3DE285A62C1}" presName="textRect" presStyleLbl="revTx" presStyleIdx="0" presStyleCnt="2">
        <dgm:presLayoutVars>
          <dgm:chMax val="1"/>
          <dgm:chPref val="1"/>
        </dgm:presLayoutVars>
      </dgm:prSet>
      <dgm:spPr/>
    </dgm:pt>
    <dgm:pt modelId="{68661DF0-14F0-4FA4-BBD1-469830DEA3FD}" type="pres">
      <dgm:prSet presAssocID="{B7980FFE-EFC1-480B-A0EA-33172AC2FEDF}" presName="sibTrans" presStyleLbl="sibTrans2D1" presStyleIdx="0" presStyleCnt="0"/>
      <dgm:spPr/>
    </dgm:pt>
    <dgm:pt modelId="{EF174D0A-3E37-40EC-A870-06F3094F4E01}" type="pres">
      <dgm:prSet presAssocID="{A795C54F-6911-45E3-B65E-373F757AACC7}" presName="compNode" presStyleCnt="0"/>
      <dgm:spPr/>
    </dgm:pt>
    <dgm:pt modelId="{1B73CBE3-64E4-43EA-8BBA-4D203B89C0E8}" type="pres">
      <dgm:prSet presAssocID="{A795C54F-6911-45E3-B65E-373F757AACC7}" presName="iconBgRect" presStyleLbl="bgShp" presStyleIdx="1" presStyleCnt="2"/>
      <dgm:spPr>
        <a:solidFill>
          <a:schemeClr val="accent6">
            <a:lumMod val="20000"/>
            <a:lumOff val="80000"/>
          </a:schemeClr>
        </a:solidFill>
      </dgm:spPr>
    </dgm:pt>
    <dgm:pt modelId="{1F1FD951-2A73-4F3D-9B14-7BF6FD33C0AB}" type="pres">
      <dgm:prSet presAssocID="{A795C54F-6911-45E3-B65E-373F757AACC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DA1996B-3947-4E7C-A325-95D36977780D}" type="pres">
      <dgm:prSet presAssocID="{A795C54F-6911-45E3-B65E-373F757AACC7}" presName="spaceRect" presStyleCnt="0"/>
      <dgm:spPr/>
    </dgm:pt>
    <dgm:pt modelId="{9A867CD5-DE79-4393-BE36-6416A69E9CBA}" type="pres">
      <dgm:prSet presAssocID="{A795C54F-6911-45E3-B65E-373F757AACC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98F651B-0B50-4812-B2A0-405CD952CDE6}" type="presOf" srcId="{A795C54F-6911-45E3-B65E-373F757AACC7}" destId="{9A867CD5-DE79-4393-BE36-6416A69E9CBA}" srcOrd="0" destOrd="0" presId="urn:microsoft.com/office/officeart/2018/2/layout/IconCircleList"/>
    <dgm:cxn modelId="{B952F92E-48AE-459E-8B8C-CCFC1ADA2E31}" type="presOf" srcId="{8D5AA47E-51CC-40D9-B9FC-9CAF5C73448C}" destId="{A3AB2247-0894-44DF-887C-B266B30E7DFB}" srcOrd="0" destOrd="0" presId="urn:microsoft.com/office/officeart/2018/2/layout/IconCircleList"/>
    <dgm:cxn modelId="{1D833940-94D5-4357-983C-497E5DDF648A}" srcId="{8D5AA47E-51CC-40D9-B9FC-9CAF5C73448C}" destId="{A795C54F-6911-45E3-B65E-373F757AACC7}" srcOrd="1" destOrd="0" parTransId="{211B44D6-4DB8-4436-A744-53F9420B48C3}" sibTransId="{D30E4567-48F8-40F5-8D62-C189A274E2B8}"/>
    <dgm:cxn modelId="{0D90CE67-A9E5-45B3-98CB-42A0EAEFD219}" srcId="{8D5AA47E-51CC-40D9-B9FC-9CAF5C73448C}" destId="{C154B70B-64A2-4098-9841-B3DE285A62C1}" srcOrd="0" destOrd="0" parTransId="{4653BC5D-FBFE-4AEC-A15F-035C6FD6EFE6}" sibTransId="{B7980FFE-EFC1-480B-A0EA-33172AC2FEDF}"/>
    <dgm:cxn modelId="{6CAB7B97-0193-4D5E-9732-CA631DA9ACD6}" type="presOf" srcId="{B7980FFE-EFC1-480B-A0EA-33172AC2FEDF}" destId="{68661DF0-14F0-4FA4-BBD1-469830DEA3FD}" srcOrd="0" destOrd="0" presId="urn:microsoft.com/office/officeart/2018/2/layout/IconCircleList"/>
    <dgm:cxn modelId="{853DEBD6-DFF1-4B1C-BFA7-BBB9CEA77616}" type="presOf" srcId="{C154B70B-64A2-4098-9841-B3DE285A62C1}" destId="{5E790001-AEBD-4438-9871-6691471B4929}" srcOrd="0" destOrd="0" presId="urn:microsoft.com/office/officeart/2018/2/layout/IconCircleList"/>
    <dgm:cxn modelId="{84F1E1FC-BFF2-4118-9221-358FF9DFD8EE}" type="presParOf" srcId="{A3AB2247-0894-44DF-887C-B266B30E7DFB}" destId="{AB88935E-8758-45EF-AB6B-6748B77AE698}" srcOrd="0" destOrd="0" presId="urn:microsoft.com/office/officeart/2018/2/layout/IconCircleList"/>
    <dgm:cxn modelId="{3C352CAE-FF5E-43E0-A025-F3022266DC3D}" type="presParOf" srcId="{AB88935E-8758-45EF-AB6B-6748B77AE698}" destId="{9EA235EC-783E-4030-B09D-D3DA088A0ACF}" srcOrd="0" destOrd="0" presId="urn:microsoft.com/office/officeart/2018/2/layout/IconCircleList"/>
    <dgm:cxn modelId="{51B892A6-4F3B-4DD8-BF02-22B1B52F9370}" type="presParOf" srcId="{9EA235EC-783E-4030-B09D-D3DA088A0ACF}" destId="{CB1F7915-4AED-4316-A2BE-CFA4B4DE9CA6}" srcOrd="0" destOrd="0" presId="urn:microsoft.com/office/officeart/2018/2/layout/IconCircleList"/>
    <dgm:cxn modelId="{C5B2D73A-AF98-4ABA-B563-711C5C986D67}" type="presParOf" srcId="{9EA235EC-783E-4030-B09D-D3DA088A0ACF}" destId="{08D62A22-9CA9-43E8-A516-09F9B7953EB4}" srcOrd="1" destOrd="0" presId="urn:microsoft.com/office/officeart/2018/2/layout/IconCircleList"/>
    <dgm:cxn modelId="{071C3C2C-B59F-49FA-B190-D6B2032A62DC}" type="presParOf" srcId="{9EA235EC-783E-4030-B09D-D3DA088A0ACF}" destId="{7753EF08-34D0-4D57-801B-686EE8E1E0CE}" srcOrd="2" destOrd="0" presId="urn:microsoft.com/office/officeart/2018/2/layout/IconCircleList"/>
    <dgm:cxn modelId="{D1F4AF89-95E0-4C62-B2E0-B71470E0D45D}" type="presParOf" srcId="{9EA235EC-783E-4030-B09D-D3DA088A0ACF}" destId="{5E790001-AEBD-4438-9871-6691471B4929}" srcOrd="3" destOrd="0" presId="urn:microsoft.com/office/officeart/2018/2/layout/IconCircleList"/>
    <dgm:cxn modelId="{653E5820-5DFD-45D4-97B6-204C3AB00E97}" type="presParOf" srcId="{AB88935E-8758-45EF-AB6B-6748B77AE698}" destId="{68661DF0-14F0-4FA4-BBD1-469830DEA3FD}" srcOrd="1" destOrd="0" presId="urn:microsoft.com/office/officeart/2018/2/layout/IconCircleList"/>
    <dgm:cxn modelId="{E2B8F41A-E652-4524-B0A6-3888D3C0C4CF}" type="presParOf" srcId="{AB88935E-8758-45EF-AB6B-6748B77AE698}" destId="{EF174D0A-3E37-40EC-A870-06F3094F4E01}" srcOrd="2" destOrd="0" presId="urn:microsoft.com/office/officeart/2018/2/layout/IconCircleList"/>
    <dgm:cxn modelId="{66AD77CD-3770-4546-A599-E9D2103FD61F}" type="presParOf" srcId="{EF174D0A-3E37-40EC-A870-06F3094F4E01}" destId="{1B73CBE3-64E4-43EA-8BBA-4D203B89C0E8}" srcOrd="0" destOrd="0" presId="urn:microsoft.com/office/officeart/2018/2/layout/IconCircleList"/>
    <dgm:cxn modelId="{017674A3-9089-4CE2-8CBA-4B4DA7356A37}" type="presParOf" srcId="{EF174D0A-3E37-40EC-A870-06F3094F4E01}" destId="{1F1FD951-2A73-4F3D-9B14-7BF6FD33C0AB}" srcOrd="1" destOrd="0" presId="urn:microsoft.com/office/officeart/2018/2/layout/IconCircleList"/>
    <dgm:cxn modelId="{B2F2898D-39E1-488A-9DCB-754F33EB622C}" type="presParOf" srcId="{EF174D0A-3E37-40EC-A870-06F3094F4E01}" destId="{CDA1996B-3947-4E7C-A325-95D36977780D}" srcOrd="2" destOrd="0" presId="urn:microsoft.com/office/officeart/2018/2/layout/IconCircleList"/>
    <dgm:cxn modelId="{696CF8D4-5895-4007-8F0B-11751E09B1B9}" type="presParOf" srcId="{EF174D0A-3E37-40EC-A870-06F3094F4E01}" destId="{9A867CD5-DE79-4393-BE36-6416A69E9C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F7915-4AED-4316-A2BE-CFA4B4DE9CA6}">
      <dsp:nvSpPr>
        <dsp:cNvPr id="0" name=""/>
        <dsp:cNvSpPr/>
      </dsp:nvSpPr>
      <dsp:spPr>
        <a:xfrm>
          <a:off x="238171" y="1234416"/>
          <a:ext cx="1349250" cy="1349250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62A22-9CA9-43E8-A516-09F9B7953EB4}">
      <dsp:nvSpPr>
        <dsp:cNvPr id="0" name=""/>
        <dsp:cNvSpPr/>
      </dsp:nvSpPr>
      <dsp:spPr>
        <a:xfrm>
          <a:off x="521514" y="1517758"/>
          <a:ext cx="782565" cy="7825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90001-AEBD-4438-9871-6691471B4929}">
      <dsp:nvSpPr>
        <dsp:cNvPr id="0" name=""/>
        <dsp:cNvSpPr/>
      </dsp:nvSpPr>
      <dsp:spPr>
        <a:xfrm>
          <a:off x="1876546" y="1234416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1. Increase lift ticket price by $4.00 this season</a:t>
          </a:r>
        </a:p>
      </dsp:txBody>
      <dsp:txXfrm>
        <a:off x="1876546" y="1234416"/>
        <a:ext cx="3180375" cy="1349250"/>
      </dsp:txXfrm>
    </dsp:sp>
    <dsp:sp modelId="{1B73CBE3-64E4-43EA-8BBA-4D203B89C0E8}">
      <dsp:nvSpPr>
        <dsp:cNvPr id="0" name=""/>
        <dsp:cNvSpPr/>
      </dsp:nvSpPr>
      <dsp:spPr>
        <a:xfrm>
          <a:off x="5611078" y="1234416"/>
          <a:ext cx="1349250" cy="1349250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FD951-2A73-4F3D-9B14-7BF6FD33C0AB}">
      <dsp:nvSpPr>
        <dsp:cNvPr id="0" name=""/>
        <dsp:cNvSpPr/>
      </dsp:nvSpPr>
      <dsp:spPr>
        <a:xfrm>
          <a:off x="5894420" y="1517758"/>
          <a:ext cx="782565" cy="7825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867CD5-DE79-4393-BE36-6416A69E9CBA}">
      <dsp:nvSpPr>
        <dsp:cNvPr id="0" name=""/>
        <dsp:cNvSpPr/>
      </dsp:nvSpPr>
      <dsp:spPr>
        <a:xfrm>
          <a:off x="7249453" y="1234416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2. Increase vertical drop by adding another chair lift next season</a:t>
          </a:r>
        </a:p>
      </dsp:txBody>
      <dsp:txXfrm>
        <a:off x="7249453" y="1234416"/>
        <a:ext cx="3180375" cy="1349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46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90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1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0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5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4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8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5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4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1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5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BD03861-56EE-796F-F528-535E4FD81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DE511-C311-8DB9-CD1E-85A9E04E7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427" y="1454111"/>
            <a:ext cx="8009146" cy="2212848"/>
          </a:xfrm>
        </p:spPr>
        <p:txBody>
          <a:bodyPr>
            <a:normAutofit/>
          </a:bodyPr>
          <a:lstStyle/>
          <a:p>
            <a:r>
              <a:rPr lang="en-US" sz="4600" dirty="0"/>
              <a:t>Big Mountain Ski Resort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9B035-1875-ACCE-BD71-437B41B3F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20" y="3749255"/>
            <a:ext cx="6409960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Recommendation Summary</a:t>
            </a:r>
          </a:p>
        </p:txBody>
      </p:sp>
    </p:spTree>
    <p:extLst>
      <p:ext uri="{BB962C8B-B14F-4D97-AF65-F5344CB8AC3E}">
        <p14:creationId xmlns:p14="http://schemas.microsoft.com/office/powerpoint/2010/main" val="127503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able cars">
            <a:extLst>
              <a:ext uri="{FF2B5EF4-FFF2-40B4-BE49-F238E27FC236}">
                <a16:creationId xmlns:a16="http://schemas.microsoft.com/office/drawing/2014/main" id="{5531AF16-F2A4-65BF-78CA-577C66514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D749A-279A-B26C-8CE1-BB43711D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327920" cy="22128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the best way to cover the cost of Big Mountain’s new $1.54M ski lift and maximize profits?</a:t>
            </a:r>
          </a:p>
        </p:txBody>
      </p:sp>
    </p:spTree>
    <p:extLst>
      <p:ext uri="{BB962C8B-B14F-4D97-AF65-F5344CB8AC3E}">
        <p14:creationId xmlns:p14="http://schemas.microsoft.com/office/powerpoint/2010/main" val="96812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2CF7-C1C3-87FA-7EB9-29B63544E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584AF8-0389-74A8-31C9-D017DD507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514462"/>
              </p:ext>
            </p:extLst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9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C4889-ABA9-C3B7-0E84-1321020A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 based 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25B73-B8EB-6FF3-0EB0-DED940F707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Big Mountain’s robust facilities to other top resorts nationally, fair market ticket price is $95.87. Considering absolute error, we recommend $85.00 ticket price.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C9DFF-D94C-2BBE-14A0-38B77443A6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another chair lift to increase vertical drop by 150 feet increases the projected ticket price by an additional $1.99.</a:t>
            </a:r>
          </a:p>
        </p:txBody>
      </p:sp>
    </p:spTree>
    <p:extLst>
      <p:ext uri="{BB962C8B-B14F-4D97-AF65-F5344CB8AC3E}">
        <p14:creationId xmlns:p14="http://schemas.microsoft.com/office/powerpoint/2010/main" val="353801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0BE7-CF37-8219-DD97-DF7D5B49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6674"/>
            <a:ext cx="10668000" cy="1524000"/>
          </a:xfrm>
        </p:spPr>
        <p:txBody>
          <a:bodyPr/>
          <a:lstStyle/>
          <a:p>
            <a:r>
              <a:rPr lang="en-US" dirty="0"/>
              <a:t>Ticket Prices – National vs Montana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85A3737-96DD-8D82-0401-D1A0EBDE3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2630"/>
            <a:ext cx="5151438" cy="283074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2178E364-69CB-B490-5449-091F47D13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1679239"/>
            <a:ext cx="5151437" cy="278931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F20B6-D7C7-2BE8-868E-AAEF872FBD38}"/>
              </a:ext>
            </a:extLst>
          </p:cNvPr>
          <p:cNvSpPr txBox="1"/>
          <p:nvPr/>
        </p:nvSpPr>
        <p:spPr>
          <a:xfrm>
            <a:off x="878305" y="4764505"/>
            <a:ext cx="1055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Big Mountain’s ticket price is the highest price for Montana, there’s plenty of room for a price increase when comparing top resorts throughout the country.</a:t>
            </a:r>
          </a:p>
        </p:txBody>
      </p:sp>
    </p:spTree>
    <p:extLst>
      <p:ext uri="{BB962C8B-B14F-4D97-AF65-F5344CB8AC3E}">
        <p14:creationId xmlns:p14="http://schemas.microsoft.com/office/powerpoint/2010/main" val="376836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0575-F8D7-66B7-5C38-A2B477C1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Vertical Drop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2DD87-87BB-64BA-F18C-F24B31CEF9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 compete with other top resorts nationally, Big Mountain may want to add another chair lift and increase vertical drop.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1346B7-452D-DB30-1499-D52216FC906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21" y="2402651"/>
            <a:ext cx="5151438" cy="283074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0665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A75C-8DE3-18D9-DF76-12F12CD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the money!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E309-2EB8-AF9B-D847-DFDC1283DA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Increasing ticket prices this season by $4 will generate an additional $7M this season. (350K people purchasing on average 5 tickets each) This more than covers the cost of the new lift and can pay for the purchase of another lift next season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A4184-40E1-B671-1EEF-9B9B9CA9A2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Our model predicts that adding another chair lift next season to increase vertical drop will increase the ticket price by an additional $1.99 generating another $3.5M</a:t>
            </a:r>
          </a:p>
        </p:txBody>
      </p:sp>
    </p:spTree>
    <p:extLst>
      <p:ext uri="{BB962C8B-B14F-4D97-AF65-F5344CB8AC3E}">
        <p14:creationId xmlns:p14="http://schemas.microsoft.com/office/powerpoint/2010/main" val="339647534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203039"/>
      </a:dk2>
      <a:lt2>
        <a:srgbClr val="E2E8E2"/>
      </a:lt2>
      <a:accent1>
        <a:srgbClr val="C34DC0"/>
      </a:accent1>
      <a:accent2>
        <a:srgbClr val="833BB1"/>
      </a:accent2>
      <a:accent3>
        <a:srgbClr val="644DC3"/>
      </a:accent3>
      <a:accent4>
        <a:srgbClr val="3B55B1"/>
      </a:accent4>
      <a:accent5>
        <a:srgbClr val="4D98C3"/>
      </a:accent5>
      <a:accent6>
        <a:srgbClr val="3BB1AB"/>
      </a:accent6>
      <a:hlink>
        <a:srgbClr val="3F7B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{FA6F043E-D5D1-CB4D-ADE1-67BF70475592}tf10001120</Template>
  <TotalTime>59</TotalTime>
  <Words>248</Words>
  <Application>Microsoft Macintosh PowerPoint</Application>
  <PresentationFormat>Widescreen</PresentationFormat>
  <Paragraphs>16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Light</vt:lpstr>
      <vt:lpstr>Sitka Subheading</vt:lpstr>
      <vt:lpstr>PebbleVTI</vt:lpstr>
      <vt:lpstr>Big Mountain Ski Resort </vt:lpstr>
      <vt:lpstr>What’s the best way to cover the cost of Big Mountain’s new $1.54M ski lift and maximize profits?</vt:lpstr>
      <vt:lpstr>Recommendations </vt:lpstr>
      <vt:lpstr>Key findings based on modeling</vt:lpstr>
      <vt:lpstr>Ticket Prices – National vs Montana</vt:lpstr>
      <vt:lpstr>Increasing Vertical Drop</vt:lpstr>
      <vt:lpstr>Show me the money!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Ski Resort </dc:title>
  <dc:creator>Jake Rios</dc:creator>
  <cp:lastModifiedBy>Jake Rios</cp:lastModifiedBy>
  <cp:revision>14</cp:revision>
  <dcterms:created xsi:type="dcterms:W3CDTF">2023-01-10T05:13:38Z</dcterms:created>
  <dcterms:modified xsi:type="dcterms:W3CDTF">2023-01-10T06:13:02Z</dcterms:modified>
</cp:coreProperties>
</file>